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4" r:id="rId2"/>
    <p:sldId id="268" r:id="rId3"/>
    <p:sldId id="270" r:id="rId4"/>
    <p:sldId id="271" r:id="rId5"/>
    <p:sldId id="272" r:id="rId6"/>
    <p:sldId id="27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98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102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AD498-4304-4076-823D-5BBF281AC297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A3740-4E40-49FA-93C0-4112EC435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440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AD498-4304-4076-823D-5BBF281AC297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A3740-4E40-49FA-93C0-4112EC435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228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AD498-4304-4076-823D-5BBF281AC297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A3740-4E40-49FA-93C0-4112EC435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489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AD498-4304-4076-823D-5BBF281AC297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A3740-4E40-49FA-93C0-4112EC435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703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AD498-4304-4076-823D-5BBF281AC297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A3740-4E40-49FA-93C0-4112EC435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856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AD498-4304-4076-823D-5BBF281AC297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A3740-4E40-49FA-93C0-4112EC435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387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AD498-4304-4076-823D-5BBF281AC297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A3740-4E40-49FA-93C0-4112EC435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824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AD498-4304-4076-823D-5BBF281AC297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A3740-4E40-49FA-93C0-4112EC435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866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AD498-4304-4076-823D-5BBF281AC297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A3740-4E40-49FA-93C0-4112EC435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039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AD498-4304-4076-823D-5BBF281AC297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A3740-4E40-49FA-93C0-4112EC435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529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AD498-4304-4076-823D-5BBF281AC297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A3740-4E40-49FA-93C0-4112EC435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498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AD498-4304-4076-823D-5BBF281AC297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CA3740-4E40-49FA-93C0-4112EC435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567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6478" y="1"/>
            <a:ext cx="12460407" cy="6857999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460092" y="5581785"/>
            <a:ext cx="575007" cy="660570"/>
          </a:xfrm>
          <a:prstGeom prst="ellipse">
            <a:avLst/>
          </a:prstGeom>
          <a:solidFill>
            <a:schemeClr val="bg2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600" b="1" dirty="0" smtClean="0">
                <a:solidFill>
                  <a:schemeClr val="accent5">
                    <a:lumMod val="50000"/>
                  </a:schemeClr>
                </a:solidFill>
                <a:cs typeface="B Nazanin" panose="00000400000000000000" pitchFamily="2" charset="-78"/>
              </a:rPr>
              <a:t>1</a:t>
            </a:r>
            <a:endParaRPr lang="en-US" sz="3600" b="1" dirty="0">
              <a:solidFill>
                <a:schemeClr val="accent5">
                  <a:lumMod val="50000"/>
                </a:schemeClr>
              </a:solidFill>
              <a:cs typeface="B Nazanin" panose="00000400000000000000" pitchFamily="2" charset="-78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5725" y="1984680"/>
            <a:ext cx="6096000" cy="4257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2053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6478" y="1"/>
            <a:ext cx="12460407" cy="6857999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1603611" y="1967488"/>
            <a:ext cx="8980227" cy="931981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B Titr" panose="00000700000000000000" pitchFamily="2" charset="-78"/>
              </a:defRPr>
            </a:lvl1pPr>
          </a:lstStyle>
          <a:p>
            <a:r>
              <a:rPr lang="fa-IR" dirty="0" smtClean="0">
                <a:solidFill>
                  <a:schemeClr val="accent4">
                    <a:lumMod val="50000"/>
                  </a:schemeClr>
                </a:solidFill>
                <a:latin typeface="Calibri Light"/>
              </a:rPr>
              <a:t>«</a:t>
            </a:r>
            <a:r>
              <a:rPr lang="fa-IR" dirty="0" smtClean="0">
                <a:solidFill>
                  <a:schemeClr val="accent5">
                    <a:lumMod val="50000"/>
                  </a:schemeClr>
                </a:solidFill>
                <a:latin typeface="Calibri Light"/>
              </a:rPr>
              <a:t> عنوان </a:t>
            </a:r>
            <a:r>
              <a:rPr lang="fa-IR" dirty="0">
                <a:solidFill>
                  <a:schemeClr val="accent5">
                    <a:lumMod val="50000"/>
                  </a:schemeClr>
                </a:solidFill>
                <a:latin typeface="Calibri Light"/>
              </a:rPr>
              <a:t>اینجا تایپ </a:t>
            </a:r>
            <a:r>
              <a:rPr lang="fa-IR" dirty="0" smtClean="0">
                <a:solidFill>
                  <a:schemeClr val="accent5">
                    <a:lumMod val="50000"/>
                  </a:schemeClr>
                </a:solidFill>
                <a:latin typeface="Calibri Light"/>
              </a:rPr>
              <a:t>شود </a:t>
            </a:r>
            <a:r>
              <a:rPr lang="fa-IR" dirty="0" smtClean="0">
                <a:solidFill>
                  <a:schemeClr val="accent4">
                    <a:lumMod val="50000"/>
                  </a:schemeClr>
                </a:solidFill>
                <a:latin typeface="Calibri Light"/>
              </a:rPr>
              <a:t>»</a:t>
            </a:r>
            <a:endParaRPr lang="fa-IR" dirty="0">
              <a:solidFill>
                <a:schemeClr val="accent4">
                  <a:lumMod val="50000"/>
                </a:schemeClr>
              </a:solidFill>
              <a:latin typeface="Calibri Light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29929" y="2538208"/>
            <a:ext cx="10515600" cy="3749072"/>
          </a:xfrm>
          <a:prstGeom prst="rect">
            <a:avLst/>
          </a:prstGeom>
        </p:spPr>
        <p:txBody>
          <a:bodyPr vert="horz" lIns="91440" tIns="45720" rIns="91440" bIns="45720" rtlCol="1">
            <a:normAutofit lnSpcReduction="10000"/>
          </a:bodyPr>
          <a:lstStyle>
            <a:lvl1pPr marL="228600" indent="-228600" algn="r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B Mitra" panose="00000400000000000000" pitchFamily="2" charset="-78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B Mitra" panose="00000400000000000000" pitchFamily="2" charset="-78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B Mitra" panose="00000400000000000000" pitchFamily="2" charset="-78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fa-IR" sz="2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cs typeface="B Nazanin" pitchFamily="2" charset="-78"/>
            </a:endParaRP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fa-IR" sz="2400" b="0" i="0" u="none" strike="noStrike" kern="1200" cap="none" spc="0" normalizeH="0" baseline="0" noProof="0" dirty="0" smtClean="0">
              <a:ln w="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38100" dist="19050" dir="2700000" algn="tl" rotWithShape="0">
                  <a:sysClr val="windowText" lastClr="000000">
                    <a:alpha val="40000"/>
                  </a:sysClr>
                </a:outerShdw>
              </a:effectLst>
              <a:uLnTx/>
              <a:uFillTx/>
              <a:latin typeface="Times New Roman" panose="02020603050405020304" pitchFamily="18" charset="0"/>
              <a:cs typeface="B Nazanin" pitchFamily="2" charset="-78"/>
            </a:endParaRP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a-IR" sz="2400" b="0" i="0" u="none" strike="noStrike" kern="1200" cap="none" spc="0" normalizeH="0" baseline="0" noProof="0" dirty="0" smtClean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sysClr val="windowText" lastClr="000000">
                      <a:alpha val="40000"/>
                    </a:sysClr>
                  </a:outerShdw>
                </a:effectLst>
                <a:uLnTx/>
                <a:uFillTx/>
                <a:latin typeface="Times New Roman" panose="02020603050405020304" pitchFamily="18" charset="0"/>
                <a:cs typeface="B Nazanin" pitchFamily="2" charset="-78"/>
              </a:rPr>
              <a:t>نویسنده/ نویسندگان: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fa-IR" sz="2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cs typeface="B Nazanin" pitchFamily="2" charset="-78"/>
            </a:endParaRP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fa-IR" sz="2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cs typeface="B Nazanin" pitchFamily="2" charset="-78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fa-IR" sz="2000" b="1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هفدهم </a:t>
            </a:r>
            <a:r>
              <a:rPr lang="fa-IR" sz="2000" b="1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اردیبهشت 1403</a:t>
            </a:r>
            <a:endParaRPr lang="en-US" sz="2000" b="1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cs typeface="B Nazanin" pitchFamily="2" charset="-78"/>
            </a:endParaRPr>
          </a:p>
          <a:p>
            <a:pPr marL="228600" marR="0" lvl="0" indent="-228600" algn="r" defTabSz="914400" rtl="1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a-IR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cs typeface="B Mitra" panose="00000400000000000000" pitchFamily="2" charset="-78"/>
            </a:endParaRPr>
          </a:p>
        </p:txBody>
      </p:sp>
      <p:sp>
        <p:nvSpPr>
          <p:cNvPr id="6" name="Oval 5"/>
          <p:cNvSpPr/>
          <p:nvPr/>
        </p:nvSpPr>
        <p:spPr>
          <a:xfrm>
            <a:off x="460092" y="5581785"/>
            <a:ext cx="575007" cy="660570"/>
          </a:xfrm>
          <a:prstGeom prst="ellipse">
            <a:avLst/>
          </a:prstGeom>
          <a:solidFill>
            <a:schemeClr val="bg2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600" b="1" dirty="0" smtClean="0">
                <a:solidFill>
                  <a:schemeClr val="accent5">
                    <a:lumMod val="50000"/>
                  </a:schemeClr>
                </a:solidFill>
                <a:cs typeface="B Nazanin" panose="00000400000000000000" pitchFamily="2" charset="-78"/>
              </a:rPr>
              <a:t>2</a:t>
            </a:r>
            <a:endParaRPr lang="en-US" sz="3600" b="1" dirty="0">
              <a:solidFill>
                <a:schemeClr val="accent5">
                  <a:lumMod val="50000"/>
                </a:schemeClr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12622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6478" y="1"/>
            <a:ext cx="12460407" cy="6857999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1687773" y="1892994"/>
            <a:ext cx="8980227" cy="931981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B Titr" panose="00000700000000000000" pitchFamily="2" charset="-78"/>
              </a:defRPr>
            </a:lvl1pPr>
          </a:lstStyle>
          <a:p>
            <a:endParaRPr lang="fa-IR" dirty="0">
              <a:solidFill>
                <a:sysClr val="windowText" lastClr="000000"/>
              </a:solidFill>
              <a:latin typeface="Calibri Light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29929" y="2538208"/>
            <a:ext cx="10515600" cy="3749072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228600" indent="-228600" algn="r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B Mitra" panose="00000400000000000000" pitchFamily="2" charset="-78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B Mitra" panose="00000400000000000000" pitchFamily="2" charset="-78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B Mitra" panose="00000400000000000000" pitchFamily="2" charset="-78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fa-IR" sz="2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cs typeface="B Nazanin" pitchFamily="2" charset="-78"/>
            </a:endParaRP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fa-IR" sz="2400" b="0" i="0" u="none" strike="noStrike" kern="1200" cap="none" spc="0" normalizeH="0" baseline="0" noProof="0" dirty="0" smtClean="0">
              <a:ln w="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38100" dist="19050" dir="2700000" algn="tl" rotWithShape="0">
                  <a:sysClr val="windowText" lastClr="000000">
                    <a:alpha val="40000"/>
                  </a:sysClr>
                </a:outerShdw>
              </a:effectLst>
              <a:uLnTx/>
              <a:uFillTx/>
              <a:latin typeface="Times New Roman" panose="02020603050405020304" pitchFamily="18" charset="0"/>
              <a:cs typeface="B Nazanin" pitchFamily="2" charset="-78"/>
            </a:endParaRP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cs typeface="B Nazanin" pitchFamily="2" charset="-78"/>
            </a:endParaRP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cs typeface="B Nazanin" pitchFamily="2" charset="-78"/>
            </a:endParaRPr>
          </a:p>
          <a:p>
            <a:pPr marL="228600" marR="0" lvl="0" indent="-228600" algn="r" defTabSz="914400" rtl="1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a-IR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cs typeface="B Mitra" panose="00000400000000000000" pitchFamily="2" charset="-78"/>
            </a:endParaRPr>
          </a:p>
        </p:txBody>
      </p:sp>
      <p:sp>
        <p:nvSpPr>
          <p:cNvPr id="6" name="Oval 5"/>
          <p:cNvSpPr/>
          <p:nvPr/>
        </p:nvSpPr>
        <p:spPr>
          <a:xfrm>
            <a:off x="460092" y="5581785"/>
            <a:ext cx="575007" cy="660570"/>
          </a:xfrm>
          <a:prstGeom prst="ellipse">
            <a:avLst/>
          </a:prstGeom>
          <a:solidFill>
            <a:schemeClr val="bg2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600" b="1" dirty="0" smtClean="0">
                <a:solidFill>
                  <a:schemeClr val="accent5">
                    <a:lumMod val="50000"/>
                  </a:schemeClr>
                </a:solidFill>
                <a:cs typeface="B Nazanin" panose="00000400000000000000" pitchFamily="2" charset="-78"/>
              </a:rPr>
              <a:t>4</a:t>
            </a:r>
            <a:endParaRPr lang="en-US" sz="3600" b="1" dirty="0">
              <a:solidFill>
                <a:schemeClr val="accent5">
                  <a:lumMod val="50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-136478" y="2752757"/>
            <a:ext cx="12044855" cy="2898716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228600" indent="-228600" algn="r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B Mitra" panose="00000400000000000000" pitchFamily="2" charset="-78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B Mitra" panose="00000400000000000000" pitchFamily="2" charset="-78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B Mitra" panose="00000400000000000000" pitchFamily="2" charset="-78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r" defTabSz="914400" rtl="1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B Mitra" panose="00000400000000000000" pitchFamily="2" charset="-78"/>
              </a:rPr>
              <a:t>اسلایدهای خود را با نرم افزار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B Mitra" panose="00000400000000000000" pitchFamily="2" charset="-78"/>
              </a:rPr>
              <a:t> Power Point </a:t>
            </a:r>
            <a:r>
              <a:rPr kumimoji="0" lang="fa-IR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B Mitra" panose="00000400000000000000" pitchFamily="2" charset="-78"/>
              </a:rPr>
              <a:t>تهیه و در موقع ذخیره فایل، فرمت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B Mitra" panose="00000400000000000000" pitchFamily="2" charset="-78"/>
              </a:rPr>
              <a:t>pps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B Mitra" panose="00000400000000000000" pitchFamily="2" charset="-78"/>
              </a:rPr>
              <a:t> (power point show)</a:t>
            </a:r>
            <a:r>
              <a:rPr kumimoji="0" lang="fa-IR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B Mitra" panose="00000400000000000000" pitchFamily="2" charset="-78"/>
              </a:rPr>
              <a:t> را  انتخاب فرمایید.</a:t>
            </a:r>
          </a:p>
          <a:p>
            <a:pPr marL="228600" marR="0" lvl="0" indent="-228600" algn="r" defTabSz="914400" rtl="1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B Mitra" panose="00000400000000000000" pitchFamily="2" charset="-78"/>
              </a:rPr>
              <a:t>برای حفظ یکدستی ارائه‌ها در همایش از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B Mitra" panose="00000400000000000000" pitchFamily="2" charset="-78"/>
              </a:rPr>
              <a:t>Theme </a:t>
            </a:r>
            <a:r>
              <a:rPr kumimoji="0" lang="fa-IR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B Mitra" panose="00000400000000000000" pitchFamily="2" charset="-78"/>
              </a:rPr>
              <a:t> همین فایل پاورپوینت استفاده نمایید.</a:t>
            </a:r>
          </a:p>
          <a:p>
            <a:pPr marL="228600" marR="0" lvl="0" indent="-228600" algn="r" defTabSz="914400" rtl="1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B Mitra" panose="00000400000000000000" pitchFamily="2" charset="-78"/>
              </a:rPr>
              <a:t>حداکثر تعداد اسلایدها 20 اسلاید است.</a:t>
            </a:r>
          </a:p>
          <a:p>
            <a:pPr marL="228600" marR="0" lvl="0" indent="-228600" algn="r" defTabSz="914400" rtl="1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B Mitra" panose="00000400000000000000" pitchFamily="2" charset="-78"/>
              </a:rPr>
              <a:t>مدت زمان  ارایه هر مقاله 15 دقیقه است.</a:t>
            </a:r>
            <a:endParaRPr kumimoji="0" lang="fa-IR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cs typeface="B Mitra" panose="00000400000000000000" pitchFamily="2" charset="-78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0472615" y="2107997"/>
            <a:ext cx="1355159" cy="610410"/>
          </a:xfrm>
          <a:prstGeom prst="roundRect">
            <a:avLst/>
          </a:prstGeom>
          <a:solidFill>
            <a:srgbClr val="4472C4">
              <a:lumMod val="50000"/>
            </a:srgbClr>
          </a:solidFill>
          <a:ln w="12700" cap="flat" cmpd="sng" algn="ctr">
            <a:solidFill>
              <a:srgbClr val="FF0000"/>
            </a:solidFill>
            <a:prstDash val="solid"/>
            <a:miter lim="800000"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800" b="1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B Nazanin" panose="00000400000000000000" pitchFamily="2" charset="-78"/>
              </a:rPr>
              <a:t>ادامه</a:t>
            </a:r>
            <a:r>
              <a:rPr kumimoji="0" lang="fa-IR" sz="2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2038" y="2280306"/>
            <a:ext cx="512128" cy="3275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19379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6478" y="1"/>
            <a:ext cx="12460407" cy="6857999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460092" y="5581785"/>
            <a:ext cx="575007" cy="660570"/>
          </a:xfrm>
          <a:prstGeom prst="ellipse">
            <a:avLst/>
          </a:prstGeom>
          <a:solidFill>
            <a:schemeClr val="bg2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600" b="1" dirty="0" smtClean="0">
                <a:solidFill>
                  <a:schemeClr val="accent5">
                    <a:lumMod val="50000"/>
                  </a:schemeClr>
                </a:solidFill>
                <a:cs typeface="B Nazanin" panose="00000400000000000000" pitchFamily="2" charset="-78"/>
              </a:rPr>
              <a:t>5</a:t>
            </a:r>
            <a:endParaRPr lang="en-US" sz="3600" b="1" dirty="0">
              <a:solidFill>
                <a:schemeClr val="accent5">
                  <a:lumMod val="50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-136478" y="2685184"/>
            <a:ext cx="12192000" cy="3226886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228600" indent="-228600" algn="r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B Mitra" panose="00000400000000000000" pitchFamily="2" charset="-78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B Mitra" panose="00000400000000000000" pitchFamily="2" charset="-78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B Mitra" panose="00000400000000000000" pitchFamily="2" charset="-78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r" defTabSz="914400" rtl="1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B Mitra" panose="00000400000000000000" pitchFamily="2" charset="-78"/>
              </a:rPr>
              <a:t>نوع قلم فارسی</a:t>
            </a:r>
            <a:r>
              <a:rPr kumimoji="0" lang="fa-IR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B Mitra" panose="00000400000000000000" pitchFamily="2" charset="-78"/>
              </a:rPr>
              <a:t>:  از قلم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B Mitra" panose="00000400000000000000" pitchFamily="2" charset="-78"/>
              </a:rPr>
              <a:t>Titr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B Mitra" panose="00000400000000000000" pitchFamily="2" charset="-78"/>
              </a:rPr>
              <a:t> </a:t>
            </a:r>
            <a:r>
              <a:rPr kumimoji="0" lang="fa-IR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B Mitra" panose="00000400000000000000" pitchFamily="2" charset="-78"/>
              </a:rPr>
              <a:t> برای عناوین و از قلم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B Mitra" panose="00000400000000000000" pitchFamily="2" charset="-78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B Mitra" panose="00000400000000000000" pitchFamily="2" charset="-78"/>
              </a:rPr>
              <a:t>Mitra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B Mitra" panose="00000400000000000000" pitchFamily="2" charset="-78"/>
              </a:rPr>
              <a:t> </a:t>
            </a:r>
            <a:r>
              <a:rPr kumimoji="0" lang="fa-IR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B Mitra" panose="00000400000000000000" pitchFamily="2" charset="-78"/>
              </a:rPr>
              <a:t>برای متن مقاله و متن داخل جداول استفاده فرمایید.</a:t>
            </a:r>
          </a:p>
          <a:p>
            <a:pPr marL="228600" marR="0" lvl="0" indent="-228600" algn="r" defTabSz="914400" rtl="1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B Mitra" panose="00000400000000000000" pitchFamily="2" charset="-78"/>
              </a:rPr>
              <a:t>اندازه قلم</a:t>
            </a:r>
            <a:r>
              <a:rPr kumimoji="0" lang="fa-IR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B Mitra" panose="00000400000000000000" pitchFamily="2" charset="-78"/>
              </a:rPr>
              <a:t>:   عناوین: 36،    متن: 26 تا 28</a:t>
            </a:r>
          </a:p>
          <a:p>
            <a:pPr marL="228600" marR="0" lvl="0" indent="-228600" algn="r" defTabSz="914400" rtl="1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B Mitra" panose="00000400000000000000" pitchFamily="2" charset="-78"/>
              </a:rPr>
              <a:t>نوع قلم انگلیسی</a:t>
            </a:r>
            <a:r>
              <a:rPr kumimoji="0" lang="fa-IR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B Mitra" panose="00000400000000000000" pitchFamily="2" charset="-78"/>
              </a:rPr>
              <a:t>:  از قلم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B Mitra" panose="00000400000000000000" pitchFamily="2" charset="-78"/>
              </a:rPr>
              <a:t> Times New Roman </a:t>
            </a:r>
            <a:r>
              <a:rPr kumimoji="0" lang="fa-IR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B Mitra" panose="00000400000000000000" pitchFamily="2" charset="-78"/>
              </a:rPr>
              <a:t>با سایز 24 استفاده نمائید.</a:t>
            </a:r>
          </a:p>
          <a:p>
            <a:pPr marL="228600" marR="0" lvl="0" indent="-228600" algn="r" defTabSz="914400" rtl="1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B Mitra" panose="00000400000000000000" pitchFamily="2" charset="-78"/>
              </a:rPr>
              <a:t>فاصله خطوط</a:t>
            </a:r>
            <a:r>
              <a:rPr kumimoji="0" lang="fa-IR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B Mitra" panose="00000400000000000000" pitchFamily="2" charset="-78"/>
              </a:rPr>
              <a:t>: هر چه مقدار متن داخل اسلاید زیاد شود خوانایی آن کم می شود. فاصله خطوط می بایست 1.25 بوده و حداکثر خطوط داخل یک اسلاید 8 خط باشد.</a:t>
            </a:r>
            <a:endParaRPr kumimoji="0" lang="fa-IR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cs typeface="B Mitra" panose="00000400000000000000" pitchFamily="2" charset="-78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0567809" y="2092761"/>
            <a:ext cx="1355159" cy="610410"/>
          </a:xfrm>
          <a:prstGeom prst="roundRect">
            <a:avLst/>
          </a:prstGeom>
          <a:solidFill>
            <a:srgbClr val="4472C4">
              <a:lumMod val="50000"/>
            </a:srgbClr>
          </a:solidFill>
          <a:ln w="12700" cap="flat" cmpd="sng" algn="ctr">
            <a:solidFill>
              <a:srgbClr val="FF0000"/>
            </a:solidFill>
            <a:prstDash val="solid"/>
            <a:miter lim="800000"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800" b="1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B Nazanin" panose="00000400000000000000" pitchFamily="2" charset="-78"/>
              </a:rPr>
              <a:t>ادامه</a:t>
            </a:r>
            <a:r>
              <a:rPr kumimoji="0" lang="fa-IR" sz="2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8676" y="2225178"/>
            <a:ext cx="512128" cy="3275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944825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68407" y="1"/>
            <a:ext cx="12460407" cy="6857999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460092" y="5581785"/>
            <a:ext cx="575007" cy="660570"/>
          </a:xfrm>
          <a:prstGeom prst="ellipse">
            <a:avLst/>
          </a:prstGeom>
          <a:solidFill>
            <a:schemeClr val="bg2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600" b="1" dirty="0" smtClean="0">
                <a:solidFill>
                  <a:schemeClr val="accent5">
                    <a:lumMod val="50000"/>
                  </a:schemeClr>
                </a:solidFill>
                <a:cs typeface="B Nazanin" panose="00000400000000000000" pitchFamily="2" charset="-78"/>
              </a:rPr>
              <a:t>6</a:t>
            </a:r>
            <a:endParaRPr lang="en-US" sz="3600" b="1" dirty="0">
              <a:solidFill>
                <a:schemeClr val="accent5">
                  <a:lumMod val="50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73421" y="2779776"/>
            <a:ext cx="11902965" cy="25805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228600" indent="-228600" algn="r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B Mitra" panose="00000400000000000000" pitchFamily="2" charset="-78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B Mitra" panose="00000400000000000000" pitchFamily="2" charset="-78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B Mitra" panose="00000400000000000000" pitchFamily="2" charset="-78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r" defTabSz="914400" rtl="1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B Mitra" panose="00000400000000000000" pitchFamily="2" charset="-78"/>
              </a:rPr>
              <a:t>جداول</a:t>
            </a:r>
            <a:r>
              <a:rPr kumimoji="0" lang="fa-IR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B Mitra" panose="00000400000000000000" pitchFamily="2" charset="-78"/>
              </a:rPr>
              <a:t>:   </a:t>
            </a:r>
            <a:r>
              <a:rPr kumimoji="0" lang="fa-IR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B Mitra" panose="00000400000000000000" pitchFamily="2" charset="-78"/>
              </a:rPr>
              <a:t>برای متن داخل جدول ترجیحا از فونت های کوچکتر از 26 استفاده ننمایید.  حداکثر ستون های یک جدول می بایست 6 باشد. در صورت امکان از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B Mitra" panose="00000400000000000000" pitchFamily="2" charset="-78"/>
              </a:rPr>
              <a:t>Histogram </a:t>
            </a:r>
            <a:r>
              <a:rPr kumimoji="0" lang="fa-IR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B Mitra" panose="00000400000000000000" pitchFamily="2" charset="-78"/>
              </a:rPr>
              <a:t>ها بجای جداول استفاده کنید، آنها قدرت انتقال بیشتری نسبت به جدول دارند.</a:t>
            </a:r>
          </a:p>
          <a:p>
            <a:pPr marL="228600" marR="0" lvl="0" indent="-228600" algn="r" defTabSz="914400" rtl="1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B Mitra" panose="00000400000000000000" pitchFamily="2" charset="-78"/>
              </a:rPr>
              <a:t>ترسیم:   </a:t>
            </a:r>
            <a:r>
              <a:rPr kumimoji="0" lang="fa-IR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B Mitra" panose="00000400000000000000" pitchFamily="2" charset="-78"/>
              </a:rPr>
              <a:t>در صورتیکه لازم باشد تصاویری را با ابزارهای نرم افزار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B Mitra" panose="00000400000000000000" pitchFamily="2" charset="-78"/>
              </a:rPr>
              <a:t>Power Point </a:t>
            </a:r>
            <a:r>
              <a:rPr kumimoji="0" lang="fa-IR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B Mitra" panose="00000400000000000000" pitchFamily="2" charset="-78"/>
              </a:rPr>
              <a:t> ترسیم کنید به خاطر داشته باشید که ضخامت خطوط 2 تا 3 واحد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B Mitra" panose="00000400000000000000" pitchFamily="2" charset="-78"/>
              </a:rPr>
              <a:t>(Point)</a:t>
            </a:r>
            <a:r>
              <a:rPr kumimoji="0" lang="fa-IR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B Mitra" panose="00000400000000000000" pitchFamily="2" charset="-78"/>
              </a:rPr>
              <a:t> بوده و سایز متن های آن 26 تا 28 باشد. </a:t>
            </a:r>
            <a:endParaRPr kumimoji="0" lang="fa-IR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cs typeface="B Mitra" panose="00000400000000000000" pitchFamily="2" charset="-78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0468001" y="2077542"/>
            <a:ext cx="1355159" cy="610410"/>
          </a:xfrm>
          <a:prstGeom prst="roundRect">
            <a:avLst/>
          </a:prstGeom>
          <a:solidFill>
            <a:srgbClr val="4472C4">
              <a:lumMod val="50000"/>
            </a:srgbClr>
          </a:solidFill>
          <a:ln w="12700" cap="flat" cmpd="sng" algn="ctr">
            <a:solidFill>
              <a:srgbClr val="FF0000"/>
            </a:solidFill>
            <a:prstDash val="solid"/>
            <a:miter lim="800000"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8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B Nazanin" panose="00000400000000000000" pitchFamily="2" charset="-78"/>
              </a:rPr>
              <a:t>ادامه</a:t>
            </a:r>
            <a:r>
              <a:rPr kumimoji="0" lang="fa-IR" sz="2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8001" y="2242479"/>
            <a:ext cx="512128" cy="3275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5553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6478" y="1"/>
            <a:ext cx="12460407" cy="6857999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460092" y="5581785"/>
            <a:ext cx="575007" cy="660570"/>
          </a:xfrm>
          <a:prstGeom prst="ellipse">
            <a:avLst/>
          </a:prstGeom>
          <a:solidFill>
            <a:schemeClr val="bg2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600" b="1" dirty="0" smtClean="0">
                <a:solidFill>
                  <a:schemeClr val="accent5">
                    <a:lumMod val="50000"/>
                  </a:schemeClr>
                </a:solidFill>
                <a:cs typeface="B Nazanin" panose="00000400000000000000" pitchFamily="2" charset="-78"/>
              </a:rPr>
              <a:t>7</a:t>
            </a:r>
            <a:endParaRPr lang="en-US" sz="3600" b="1" dirty="0">
              <a:solidFill>
                <a:schemeClr val="accent5">
                  <a:lumMod val="50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08464" y="2712187"/>
            <a:ext cx="11614695" cy="2064765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228600" indent="-228600" algn="r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B Mitra" panose="00000400000000000000" pitchFamily="2" charset="-78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B Mitra" panose="00000400000000000000" pitchFamily="2" charset="-78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B Mitra" panose="00000400000000000000" pitchFamily="2" charset="-78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r" defTabSz="914400" rtl="1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B Mitra" panose="00000400000000000000" pitchFamily="2" charset="-78"/>
              </a:rPr>
              <a:t>می توانید در سربرگ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B Mitra" panose="00000400000000000000" pitchFamily="2" charset="-78"/>
              </a:rPr>
              <a:t>Home</a:t>
            </a:r>
            <a:r>
              <a:rPr kumimoji="0" lang="fa-IR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B Mitra" panose="00000400000000000000" pitchFamily="2" charset="-78"/>
              </a:rPr>
              <a:t> از قسمت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B Mitra" panose="00000400000000000000" pitchFamily="2" charset="-78"/>
              </a:rPr>
              <a:t>Slide</a:t>
            </a:r>
            <a:r>
              <a:rPr kumimoji="0" lang="fa-IR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B Mitra" panose="00000400000000000000" pitchFamily="2" charset="-78"/>
              </a:rPr>
              <a:t> اسلاید های جدید ایجاد کنید. لطفا اسلایدی را انتخاب کنید که سربرگ همایش در بالای آن درج شده است.</a:t>
            </a:r>
          </a:p>
          <a:p>
            <a:pPr marL="228600" marR="0" lvl="0" indent="-228600" algn="r" defTabSz="914400" rtl="1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B Mitra" panose="00000400000000000000" pitchFamily="2" charset="-78"/>
              </a:rPr>
              <a:t>برای اسلایدها، انیمیشن قرار ندهید.</a:t>
            </a:r>
            <a:endParaRPr kumimoji="0" lang="fa-IR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cs typeface="B Mitra" panose="00000400000000000000" pitchFamily="2" charset="-78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0468001" y="2230233"/>
            <a:ext cx="1355159" cy="610410"/>
          </a:xfrm>
          <a:prstGeom prst="roundRect">
            <a:avLst/>
          </a:prstGeom>
          <a:solidFill>
            <a:srgbClr val="4472C4">
              <a:lumMod val="50000"/>
            </a:srgbClr>
          </a:solidFill>
          <a:ln w="12700" cap="flat" cmpd="sng" algn="ctr">
            <a:solidFill>
              <a:srgbClr val="FF0000"/>
            </a:solidFill>
            <a:prstDash val="solid"/>
            <a:miter lim="800000"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8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B Nazanin" panose="00000400000000000000" pitchFamily="2" charset="-78"/>
              </a:rPr>
              <a:t>ادامه</a:t>
            </a:r>
            <a:r>
              <a:rPr kumimoji="0" lang="fa-IR" sz="2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8001" y="2384598"/>
            <a:ext cx="512128" cy="3275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3927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352</TotalTime>
  <Words>285</Words>
  <Application>Microsoft Office PowerPoint</Application>
  <PresentationFormat>Widescreen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B Mitra</vt:lpstr>
      <vt:lpstr>B Nazanin</vt:lpstr>
      <vt:lpstr>B Titr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34</cp:revision>
  <dcterms:created xsi:type="dcterms:W3CDTF">2023-10-30T06:11:36Z</dcterms:created>
  <dcterms:modified xsi:type="dcterms:W3CDTF">2023-10-30T12:04:49Z</dcterms:modified>
</cp:coreProperties>
</file>