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30" d="100"/>
          <a:sy n="30" d="100"/>
        </p:scale>
        <p:origin x="360" y="-3534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615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54192" y="3741103"/>
            <a:ext cx="24285239" cy="31348997"/>
            <a:chOff x="-15689" y="3970897"/>
            <a:chExt cx="24285239" cy="32307760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9815334"/>
              <a:ext cx="24285239" cy="26463323"/>
              <a:chOff x="9024" y="7973365"/>
              <a:chExt cx="24285239" cy="28773113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8008337"/>
                <a:ext cx="11887200" cy="2873814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407063" y="7973365"/>
                <a:ext cx="11887200" cy="2873042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-15689" y="3970897"/>
              <a:ext cx="24124515" cy="5340988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6722" rtl="1"/>
              <a:endParaRPr lang="en-US" sz="3100" dirty="0">
                <a:ln>
                  <a:solidFill>
                    <a:schemeClr val="accent1">
                      <a:lumMod val="50000"/>
                    </a:schemeClr>
                  </a:solidFill>
                </a:ln>
              </a:endParaRPr>
            </a:p>
            <a:p>
              <a:pPr defTabSz="3496722" rtl="1"/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 (</a:t>
              </a:r>
              <a:r>
                <a:rPr lang="fa-IR" sz="60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Titr" pitchFamily="2" charset="-78"/>
                </a:rPr>
                <a:t>عنوان مقاله حداکثر در 12 کلمه با قلم </a:t>
              </a:r>
              <a:r>
                <a:rPr lang="en-US" sz="58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Titr" pitchFamily="2" charset="-78"/>
                </a:rPr>
                <a:t>B </a:t>
              </a:r>
              <a:r>
                <a:rPr lang="en-US" sz="5800" dirty="0" err="1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Titr" pitchFamily="2" charset="-78"/>
                </a:rPr>
                <a:t>Titr</a:t>
              </a:r>
              <a:r>
                <a:rPr lang="en-US" sz="58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Titr" pitchFamily="2" charset="-78"/>
                </a:rPr>
                <a:t> 46pt</a:t>
              </a:r>
              <a:r>
                <a:rPr lang="en-US" sz="60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Titr" pitchFamily="2" charset="-78"/>
                </a:rPr>
                <a:t>.</a:t>
              </a:r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)</a:t>
              </a:r>
              <a:endParaRPr lang="en-US" sz="3100" dirty="0">
                <a:ln>
                  <a:solidFill>
                    <a:schemeClr val="accent1">
                      <a:lumMod val="50000"/>
                    </a:schemeClr>
                  </a:solidFill>
                </a:ln>
                <a:cs typeface="B Nazanin" pitchFamily="2" charset="-78"/>
              </a:endParaRPr>
            </a:p>
            <a:p>
              <a:pPr defTabSz="3496722" rtl="1"/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----- يک سطر فاصله </a:t>
              </a:r>
              <a:r>
                <a:rPr lang="fa-IR" sz="42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en-US" sz="34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) -----</a:t>
              </a:r>
            </a:p>
            <a:p>
              <a:pPr defTabSz="3496722" rtl="1"/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نام و نام خانوادگي </a:t>
              </a:r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نويسنده اول </a:t>
              </a:r>
              <a:r>
                <a:rPr lang="fa-IR" sz="3700" baseline="300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*</a:t>
              </a:r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، نويسنده دوم، ... در يك يا دو سطر. </a:t>
              </a:r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از ذكر عناويني نظير مهندس و يا دكتر و ... در ابتداي اسامي خودداري شود</a:t>
              </a:r>
            </a:p>
            <a:p>
              <a:pPr defTabSz="3496722" rtl="1"/>
              <a:r>
                <a:rPr lang="en-US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نام و نام خانوادگي نويسندگان به صورت کامل ذکر شود. (همراه با پسوند) (</a:t>
              </a:r>
              <a:r>
                <a:rPr lang="en-US" sz="34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4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2"/>
                  </a:solidFill>
                  <a:cs typeface="B Nazanin" pitchFamily="2" charset="-78"/>
                </a:rPr>
                <a:t>پررنگ) </a:t>
              </a:r>
            </a:p>
            <a:p>
              <a:pPr defTabSz="3496722" rtl="1"/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.</a:t>
              </a:r>
              <a:endParaRPr lang="en-US" sz="3100" dirty="0">
                <a:ln>
                  <a:solidFill>
                    <a:schemeClr val="accent1">
                      <a:lumMod val="50000"/>
                    </a:schemeClr>
                  </a:solidFill>
                </a:ln>
                <a:cs typeface="B Nazanin" pitchFamily="2" charset="-78"/>
              </a:endParaRPr>
            </a:p>
            <a:p>
              <a:pPr defTabSz="3496722" rtl="1"/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*- نويسنده مسئول: درجه علمي و رشته تخصصي (يا سمت كاري) نويسنده اول (</a:t>
              </a:r>
              <a:r>
                <a:rPr lang="en-US" sz="29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B </a:t>
              </a:r>
              <a:r>
                <a:rPr lang="en-US" sz="2900" dirty="0" err="1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Nazanin</a:t>
              </a:r>
              <a:r>
                <a:rPr lang="en-US" sz="29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 24pt</a:t>
              </a:r>
              <a:r>
                <a:rPr lang="en-US" sz="26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.</a:t>
              </a:r>
              <a:r>
                <a:rPr lang="en-US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، </a:t>
              </a:r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وسط چين)</a:t>
              </a:r>
            </a:p>
            <a:p>
              <a:pPr defTabSz="3496722" rtl="1"/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2- درجه علمي و رشته تخصصي (يا سمت كاري) نويسنده دوم (</a:t>
              </a:r>
              <a:r>
                <a:rPr lang="en-US" sz="29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B </a:t>
              </a:r>
              <a:r>
                <a:rPr lang="en-US" sz="2900" dirty="0" err="1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Nazanin</a:t>
              </a:r>
              <a:r>
                <a:rPr lang="en-US" sz="29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 pt. 24</a:t>
              </a:r>
              <a:r>
                <a:rPr lang="en-US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، </a:t>
              </a:r>
              <a:r>
                <a:rPr lang="fa-IR" sz="31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وسط چين)</a:t>
              </a:r>
              <a:endParaRPr lang="en-US" sz="3100" dirty="0">
                <a:ln>
                  <a:solidFill>
                    <a:schemeClr val="accent1">
                      <a:lumMod val="50000"/>
                    </a:schemeClr>
                  </a:solidFill>
                </a:ln>
                <a:cs typeface="B Nazanin" pitchFamily="2" charset="-78"/>
              </a:endParaRPr>
            </a:p>
            <a:p>
              <a:pPr defTabSz="3496722" rtl="1"/>
              <a:r>
                <a:rPr lang="fa-IR" sz="2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آدرس پست الكترونيك</a:t>
              </a:r>
              <a:r>
                <a:rPr lang="en-US" sz="29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(Times New Roman 22 pt. Italic</a:t>
              </a:r>
              <a:r>
                <a:rPr lang="en-US" sz="27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3315445" y="10629900"/>
            <a:ext cx="10972800" cy="561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ar-SA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به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ب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(رنگ‌بندی، جانمایی مطالب، تک یا دو ستونه بودن و اندازه ستون‌های چپ و راست و نوع محتوای آن‌ها طبق سلیقه نگارنده مقاله است).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همایش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همایش</a:t>
            </a:r>
            <a:r>
              <a:rPr lang="ar-SA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است.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80177" y="15828868"/>
            <a:ext cx="11235229" cy="515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algn="just" rtl="1"/>
            <a:endParaRPr lang="en-US" sz="2000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3000" dirty="0" smtClean="0">
                <a:solidFill>
                  <a:schemeClr val="bg1"/>
                </a:solidFill>
                <a:cs typeface="B Nazanin" pitchFamily="2" charset="-78"/>
              </a:rPr>
              <a:t>این بخش شامل یافته های پژوهش، نتایج و پیشنهادها می باشد.</a:t>
            </a:r>
          </a:p>
          <a:p>
            <a:pPr indent="539496" algn="just" rtl="1">
              <a:lnSpc>
                <a:spcPct val="150000"/>
              </a:lnSpc>
            </a:pPr>
            <a:r>
              <a:rPr lang="fa-IR" sz="3000" dirty="0" smtClean="0">
                <a:solidFill>
                  <a:schemeClr val="bg1"/>
                </a:solidFill>
                <a:cs typeface="B Nazanin" pitchFamily="2" charset="-78"/>
              </a:rPr>
              <a:t>تنها یافته های اصلی تحقیق در جدول نوشته شوند. سایر موارد مانند آزمون مانایی، </a:t>
            </a:r>
            <a:r>
              <a:rPr lang="fa-IR" sz="3000" dirty="0" err="1" smtClean="0">
                <a:solidFill>
                  <a:schemeClr val="bg1"/>
                </a:solidFill>
                <a:cs typeface="B Nazanin" pitchFamily="2" charset="-78"/>
              </a:rPr>
              <a:t>خودهمبستگی</a:t>
            </a:r>
            <a:r>
              <a:rPr lang="fa-IR" sz="3000" dirty="0" smtClean="0">
                <a:solidFill>
                  <a:schemeClr val="bg1"/>
                </a:solidFill>
                <a:cs typeface="B Nazanin" pitchFamily="2" charset="-78"/>
              </a:rPr>
              <a:t> و... نیازی به ارایه جدول ندارند (تنها در متن به آنها اشاره شود).</a:t>
            </a: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</a:endParaRPr>
          </a:p>
          <a:p>
            <a:pPr indent="539496" algn="just" rtl="1"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</a:endParaRPr>
          </a:p>
          <a:p>
            <a:pPr indent="539496" algn="just" defTabSz="3496722">
              <a:lnSpc>
                <a:spcPct val="150000"/>
              </a:lnSpc>
              <a:spcBef>
                <a:spcPct val="50000"/>
              </a:spcBef>
            </a:pPr>
            <a:endParaRPr lang="en-US" sz="20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3900" y="30793355"/>
            <a:ext cx="11235229" cy="322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ar-SA" sz="3000" dirty="0" smtClean="0">
                <a:solidFill>
                  <a:schemeClr val="bg1"/>
                </a:solidFill>
                <a:cs typeface="B Nazanin" pitchFamily="2" charset="-78"/>
              </a:rPr>
              <a:t>مراجع </a:t>
            </a:r>
            <a:r>
              <a:rPr lang="ar-SA" sz="3000" dirty="0">
                <a:solidFill>
                  <a:schemeClr val="bg1"/>
                </a:solidFill>
                <a:cs typeface="B Nazanin" pitchFamily="2" charset="-78"/>
              </a:rPr>
              <a:t>در انتهاي مقاله به همان ترتيبي كه در متن </a:t>
            </a:r>
            <a:r>
              <a:rPr lang="fa-IR" sz="3000" dirty="0">
                <a:solidFill>
                  <a:schemeClr val="bg1"/>
                </a:solidFill>
                <a:cs typeface="B Nazanin" pitchFamily="2" charset="-78"/>
              </a:rPr>
              <a:t>پوستر </a:t>
            </a:r>
            <a:r>
              <a:rPr lang="ar-SA" sz="3000" dirty="0">
                <a:solidFill>
                  <a:schemeClr val="bg1"/>
                </a:solidFill>
                <a:cs typeface="B Nazanin" pitchFamily="2" charset="-78"/>
              </a:rPr>
              <a:t>به آنها ارجاع مي‌شود، </a:t>
            </a:r>
            <a:r>
              <a:rPr lang="ar-SA" sz="3000" dirty="0" smtClean="0">
                <a:solidFill>
                  <a:schemeClr val="bg1"/>
                </a:solidFill>
                <a:cs typeface="B Nazanin" pitchFamily="2" charset="-78"/>
              </a:rPr>
              <a:t>مي‌آيند</a:t>
            </a:r>
            <a:r>
              <a:rPr lang="fa-IR" sz="3000" dirty="0" smtClean="0">
                <a:solidFill>
                  <a:schemeClr val="bg1"/>
                </a:solidFill>
                <a:cs typeface="B Nazanin" pitchFamily="2" charset="-78"/>
              </a:rPr>
              <a:t>.</a:t>
            </a: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3315445" y="17411700"/>
            <a:ext cx="10972800" cy="558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ar-SA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نسخة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2003 به بعد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استفاده كنيد. عنوان همة بخش‌ها با قلم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Titr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pt.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38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و عنوان زيربخش‌ها با قلم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تايپ شود. 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cm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1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باشد.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Justify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28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Times New Roman </a:t>
            </a:r>
            <a:r>
              <a:rPr lang="fa-IR" sz="28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2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با اندازه فونت دو شماره کمتر از حالت فارسي </a:t>
            </a:r>
            <a:r>
              <a:rPr lang="fa-IR" sz="28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شود</a:t>
            </a:r>
            <a:r>
              <a:rPr lang="fa-IR" sz="2800" u="sng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.</a:t>
            </a:r>
            <a:endParaRPr lang="en-US" sz="2800" b="1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13315445" y="24193500"/>
            <a:ext cx="10972800" cy="1143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lvl="0"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این بخش شامل مبانی نظری و شواهد تجربی مهم پژوهش است.</a:t>
            </a:r>
          </a:p>
          <a:p>
            <a:pPr lvl="0" indent="539496" algn="just" defTabSz="2879280" rtl="1">
              <a:lnSpc>
                <a:spcPct val="150000"/>
              </a:lnSpc>
              <a:spcBef>
                <a:spcPts val="0"/>
              </a:spcBef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lvl="0"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 err="1" smtClean="0">
                <a:solidFill>
                  <a:schemeClr val="bg1"/>
                </a:solidFill>
                <a:latin typeface="30"/>
                <a:cs typeface="B Nazanin" pitchFamily="2" charset="-78"/>
              </a:rPr>
              <a:t>محتواي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پوستر به زبان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فارسی نوشته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شده و از لحاظ املایی و نگارشی به دقت تصحیح گردد.</a:t>
            </a:r>
          </a:p>
          <a:p>
            <a:pPr indent="539496" algn="just" rtl="1">
              <a:lnSpc>
                <a:spcPct val="150000"/>
              </a:lnSpc>
            </a:pP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صفحات پوستر باید به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گونه </a:t>
            </a:r>
            <a:r>
              <a:rPr lang="fa-IR" sz="3000" dirty="0" err="1" smtClean="0">
                <a:solidFill>
                  <a:schemeClr val="bg1"/>
                </a:solidFill>
                <a:latin typeface="30"/>
                <a:cs typeface="B Nazanin" pitchFamily="2" charset="-78"/>
              </a:rPr>
              <a:t>اي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طراحی شود که بدون حضور ارائه کننده پوستر نیز قابل فهم باشد. نوشته پوستر باید کوتاه و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بجا باشند. نوشته ها باید به اساسی ترین اقلام محدود شوند و افکار مطرح شده باید ابتدا به قالب متناسبی متشکل از متن، جدول و یا نمودار مفهوم سازي شوند و سپس به نحو مناسبی در پوستر اجرا گردند.</a:t>
            </a: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just" rtl="1"/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8554699" y="1663597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2879280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مقدمه و پرسش پژوهش</a:t>
            </a: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8620581" y="99226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rtl="1"/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چکیده (حداکثر 500 کلمه)</a:t>
            </a:r>
            <a:endParaRPr lang="fa-IR" sz="3800" dirty="0"/>
          </a:p>
        </p:txBody>
      </p:sp>
      <p:sp>
        <p:nvSpPr>
          <p:cNvPr id="32" name="Rounded Rectangle 31"/>
          <p:cNvSpPr/>
          <p:nvPr/>
        </p:nvSpPr>
        <p:spPr>
          <a:xfrm>
            <a:off x="18516599" y="2341777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ادبیات موضوع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161881" y="299251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3496722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منابع اصلی</a:t>
            </a: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340830" y="1498249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یافته ها و نتایج</a:t>
            </a: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161881" y="102274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روش پژوهش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80176" y="11141869"/>
            <a:ext cx="11235229" cy="261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fa-IR" sz="3000" dirty="0" smtClean="0">
                <a:solidFill>
                  <a:schemeClr val="bg1"/>
                </a:solidFill>
                <a:cs typeface="B Nazanin" pitchFamily="2" charset="-78"/>
              </a:rPr>
              <a:t>این بخش شامل دامنه زمانی ، دامنه مکانی ، معرفی الگو و روش برآورد است. </a:t>
            </a: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56"/>
            <a:ext cx="25299202" cy="3010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1498</TotalTime>
  <Words>602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30</vt:lpstr>
      <vt:lpstr>Arial</vt:lpstr>
      <vt:lpstr>B Nazanin</vt:lpstr>
      <vt:lpstr>B Titr</vt:lpstr>
      <vt:lpstr>Calibri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User</cp:lastModifiedBy>
  <cp:revision>137</cp:revision>
  <dcterms:created xsi:type="dcterms:W3CDTF">2008-12-04T00:20:37Z</dcterms:created>
  <dcterms:modified xsi:type="dcterms:W3CDTF">2023-10-30T05:59:37Z</dcterms:modified>
</cp:coreProperties>
</file>